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86" r:id="rId4"/>
    <p:sldId id="287" r:id="rId5"/>
    <p:sldId id="289" r:id="rId6"/>
    <p:sldId id="290" r:id="rId7"/>
    <p:sldId id="291" r:id="rId8"/>
    <p:sldId id="292" r:id="rId9"/>
    <p:sldId id="293" r:id="rId10"/>
    <p:sldId id="294" r:id="rId11"/>
    <p:sldId id="295" r:id="rId12"/>
    <p:sldId id="296" r:id="rId13"/>
    <p:sldId id="297" r:id="rId14"/>
    <p:sldId id="298" r:id="rId15"/>
    <p:sldId id="299" r:id="rId16"/>
    <p:sldId id="300" r:id="rId17"/>
    <p:sldId id="301" r:id="rId18"/>
    <p:sldId id="302" r:id="rId19"/>
    <p:sldId id="303" r:id="rId20"/>
    <p:sldId id="304" r:id="rId21"/>
    <p:sldId id="305" r:id="rId22"/>
    <p:sldId id="306" r:id="rId23"/>
    <p:sldId id="307" r:id="rId24"/>
    <p:sldId id="308" r:id="rId25"/>
    <p:sldId id="309" r:id="rId26"/>
    <p:sldId id="310" r:id="rId27"/>
    <p:sldId id="311" r:id="rId28"/>
    <p:sldId id="312" r:id="rId29"/>
    <p:sldId id="313" r:id="rId30"/>
    <p:sldId id="314" r:id="rId31"/>
    <p:sldId id="315" r:id="rId32"/>
    <p:sldId id="316" r:id="rId33"/>
  </p:sldIdLst>
  <p:sldSz cx="9144000" cy="6858000" type="letter"/>
  <p:notesSz cx="6858000" cy="9144000"/>
  <p:defaultText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1D6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869"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Family and Personal Support: </a:t>
            </a:r>
            <a:r>
              <a:rPr lang="en-US" sz="1300" dirty="0" smtClean="0"/>
              <a:t>ID-</a:t>
            </a:r>
            <a:r>
              <a:rPr lang="en-US" sz="1300" dirty="0"/>
              <a:t>2001</a:t>
            </a:r>
          </a:p>
        </c:rich>
      </c:tx>
      <c:layout/>
      <c:overlay val="0"/>
      <c:spPr>
        <a:noFill/>
        <a:ln w="25400">
          <a:noFill/>
        </a:ln>
      </c:spPr>
    </c:title>
    <c:autoTitleDeleted val="0"/>
    <c:plotArea>
      <c:layout/>
      <c:barChart>
        <c:barDir val="bar"/>
        <c:grouping val="clustered"/>
        <c:varyColors val="0"/>
        <c:ser>
          <c:idx val="0"/>
          <c:order val="0"/>
          <c:tx>
            <c:v>Trial 1</c:v>
          </c:tx>
          <c:spPr>
            <a:solidFill>
              <a:srgbClr val="C0504D"/>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5.0'!$D$23:$D$24</c:f>
              <c:strCache>
                <c:ptCount val="2"/>
                <c:pt idx="0">
                  <c:v>Goal</c:v>
                </c:pt>
                <c:pt idx="1">
                  <c:v>Total</c:v>
                </c:pt>
              </c:strCache>
            </c:strRef>
          </c:cat>
          <c:val>
            <c:numRef>
              <c:f>'4.0 and 5.0'!$F$23:$F$24</c:f>
              <c:numCache>
                <c:formatCode>General</c:formatCode>
                <c:ptCount val="2"/>
                <c:pt idx="0">
                  <c:v>32</c:v>
                </c:pt>
                <c:pt idx="1">
                  <c:v>34</c:v>
                </c:pt>
              </c:numCache>
            </c:numRef>
          </c:val>
        </c:ser>
        <c:dLbls>
          <c:showLegendKey val="0"/>
          <c:showVal val="1"/>
          <c:showCatName val="0"/>
          <c:showSerName val="0"/>
          <c:showPercent val="0"/>
          <c:showBubbleSize val="0"/>
        </c:dLbls>
        <c:gapWidth val="150"/>
        <c:axId val="97113984"/>
        <c:axId val="97166464"/>
      </c:barChart>
      <c:catAx>
        <c:axId val="97113984"/>
        <c:scaling>
          <c:orientation val="minMax"/>
        </c:scaling>
        <c:delete val="0"/>
        <c:axPos val="l"/>
        <c:numFmt formatCode="General" sourceLinked="1"/>
        <c:majorTickMark val="out"/>
        <c:minorTickMark val="none"/>
        <c:tickLblPos val="nextTo"/>
        <c:spPr>
          <a:ln w="3175">
            <a:solidFill>
              <a:srgbClr val="808080"/>
            </a:solidFill>
            <a:prstDash val="solid"/>
          </a:ln>
        </c:spPr>
        <c:crossAx val="97166464"/>
        <c:crosses val="autoZero"/>
        <c:auto val="1"/>
        <c:lblAlgn val="ctr"/>
        <c:lblOffset val="100"/>
        <c:noMultiLvlLbl val="0"/>
      </c:catAx>
      <c:valAx>
        <c:axId val="97166464"/>
        <c:scaling>
          <c:orientation val="minMax"/>
          <c:min val="0"/>
        </c:scaling>
        <c:delete val="0"/>
        <c:axPos val="b"/>
        <c:numFmt formatCode="General" sourceLinked="1"/>
        <c:majorTickMark val="out"/>
        <c:minorTickMark val="none"/>
        <c:tickLblPos val="nextTo"/>
        <c:spPr>
          <a:ln w="3175">
            <a:solidFill>
              <a:srgbClr val="808080"/>
            </a:solidFill>
            <a:prstDash val="solid"/>
          </a:ln>
        </c:spPr>
        <c:crossAx val="97113984"/>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Family and Personal Support: </a:t>
            </a:r>
            <a:r>
              <a:rPr lang="en-US" sz="1300" dirty="0" smtClean="0"/>
              <a:t>ID-</a:t>
            </a:r>
            <a:r>
              <a:rPr lang="en-US" sz="1300" dirty="0"/>
              <a:t>2001</a:t>
            </a:r>
          </a:p>
        </c:rich>
      </c:tx>
      <c:layout/>
      <c:overlay val="0"/>
      <c:spPr>
        <a:noFill/>
        <a:ln w="25400">
          <a:noFill/>
        </a:ln>
      </c:spPr>
    </c:title>
    <c:autoTitleDeleted val="0"/>
    <c:plotArea>
      <c:layout/>
      <c:barChart>
        <c:barDir val="bar"/>
        <c:grouping val="clustered"/>
        <c:varyColors val="0"/>
        <c:ser>
          <c:idx val="0"/>
          <c:order val="0"/>
          <c:tx>
            <c:v>Trial 1</c:v>
          </c:tx>
          <c:spPr>
            <a:solidFill>
              <a:srgbClr val="C0504D"/>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5.0'!$D$27:$D$30</c:f>
              <c:strCache>
                <c:ptCount val="4"/>
                <c:pt idx="0">
                  <c:v>Creative Management</c:v>
                </c:pt>
                <c:pt idx="1">
                  <c:v>Emotional</c:v>
                </c:pt>
                <c:pt idx="2">
                  <c:v>Daily Problem Solving</c:v>
                </c:pt>
                <c:pt idx="3">
                  <c:v>Role Model*</c:v>
                </c:pt>
              </c:strCache>
            </c:strRef>
          </c:cat>
          <c:val>
            <c:numRef>
              <c:f>'4.0 and 5.0'!$F$27:$F$30</c:f>
              <c:numCache>
                <c:formatCode>General</c:formatCode>
                <c:ptCount val="4"/>
                <c:pt idx="0">
                  <c:v>5</c:v>
                </c:pt>
                <c:pt idx="1">
                  <c:v>14</c:v>
                </c:pt>
                <c:pt idx="2">
                  <c:v>10</c:v>
                </c:pt>
                <c:pt idx="3">
                  <c:v>5</c:v>
                </c:pt>
              </c:numCache>
            </c:numRef>
          </c:val>
        </c:ser>
        <c:dLbls>
          <c:showLegendKey val="0"/>
          <c:showVal val="1"/>
          <c:showCatName val="0"/>
          <c:showSerName val="0"/>
          <c:showPercent val="0"/>
          <c:showBubbleSize val="0"/>
        </c:dLbls>
        <c:gapWidth val="150"/>
        <c:axId val="98705792"/>
        <c:axId val="98708480"/>
      </c:barChart>
      <c:catAx>
        <c:axId val="98705792"/>
        <c:scaling>
          <c:orientation val="minMax"/>
        </c:scaling>
        <c:delete val="0"/>
        <c:axPos val="l"/>
        <c:numFmt formatCode="General" sourceLinked="1"/>
        <c:majorTickMark val="out"/>
        <c:minorTickMark val="none"/>
        <c:tickLblPos val="nextTo"/>
        <c:spPr>
          <a:ln w="3175">
            <a:solidFill>
              <a:srgbClr val="808080"/>
            </a:solidFill>
            <a:prstDash val="solid"/>
          </a:ln>
        </c:spPr>
        <c:crossAx val="98708480"/>
        <c:crosses val="autoZero"/>
        <c:auto val="1"/>
        <c:lblAlgn val="ctr"/>
        <c:lblOffset val="100"/>
        <c:noMultiLvlLbl val="0"/>
      </c:catAx>
      <c:valAx>
        <c:axId val="98708480"/>
        <c:scaling>
          <c:orientation val="minMax"/>
        </c:scaling>
        <c:delete val="0"/>
        <c:axPos val="b"/>
        <c:numFmt formatCode="General" sourceLinked="1"/>
        <c:majorTickMark val="out"/>
        <c:minorTickMark val="none"/>
        <c:tickLblPos val="nextTo"/>
        <c:spPr>
          <a:ln w="3175">
            <a:solidFill>
              <a:srgbClr val="808080"/>
            </a:solidFill>
            <a:prstDash val="solid"/>
          </a:ln>
        </c:spPr>
        <c:crossAx val="98705792"/>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Performance Support: </a:t>
            </a:r>
            <a:r>
              <a:rPr lang="en-US" sz="1300" dirty="0" smtClean="0"/>
              <a:t>ID-</a:t>
            </a:r>
            <a:r>
              <a:rPr lang="en-US" sz="1300" dirty="0"/>
              <a:t>2001</a:t>
            </a:r>
          </a:p>
        </c:rich>
      </c:tx>
      <c:layout/>
      <c:overlay val="0"/>
      <c:spPr>
        <a:noFill/>
        <a:ln w="25400">
          <a:noFill/>
        </a:ln>
      </c:spPr>
    </c:title>
    <c:autoTitleDeleted val="0"/>
    <c:plotArea>
      <c:layout/>
      <c:barChart>
        <c:barDir val="bar"/>
        <c:grouping val="clustered"/>
        <c:varyColors val="0"/>
        <c:ser>
          <c:idx val="0"/>
          <c:order val="0"/>
          <c:tx>
            <c:v>Trial 1</c:v>
          </c:tx>
          <c:spPr>
            <a:solidFill>
              <a:srgbClr val="77933C"/>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5.0'!$D$35:$D$36</c:f>
              <c:strCache>
                <c:ptCount val="2"/>
                <c:pt idx="0">
                  <c:v>Goal</c:v>
                </c:pt>
                <c:pt idx="1">
                  <c:v>Total</c:v>
                </c:pt>
              </c:strCache>
            </c:strRef>
          </c:cat>
          <c:val>
            <c:numRef>
              <c:f>'4.0 and 5.0'!$F$35:$F$36</c:f>
              <c:numCache>
                <c:formatCode>General</c:formatCode>
                <c:ptCount val="2"/>
                <c:pt idx="0" formatCode="0">
                  <c:v>34</c:v>
                </c:pt>
                <c:pt idx="1">
                  <c:v>36</c:v>
                </c:pt>
              </c:numCache>
            </c:numRef>
          </c:val>
        </c:ser>
        <c:dLbls>
          <c:showLegendKey val="0"/>
          <c:showVal val="1"/>
          <c:showCatName val="0"/>
          <c:showSerName val="0"/>
          <c:showPercent val="0"/>
          <c:showBubbleSize val="0"/>
        </c:dLbls>
        <c:gapWidth val="150"/>
        <c:axId val="105025536"/>
        <c:axId val="105028224"/>
      </c:barChart>
      <c:catAx>
        <c:axId val="105025536"/>
        <c:scaling>
          <c:orientation val="minMax"/>
        </c:scaling>
        <c:delete val="0"/>
        <c:axPos val="l"/>
        <c:numFmt formatCode="General" sourceLinked="1"/>
        <c:majorTickMark val="out"/>
        <c:minorTickMark val="none"/>
        <c:tickLblPos val="nextTo"/>
        <c:spPr>
          <a:ln w="3175">
            <a:solidFill>
              <a:srgbClr val="808080"/>
            </a:solidFill>
            <a:prstDash val="solid"/>
          </a:ln>
        </c:spPr>
        <c:crossAx val="105028224"/>
        <c:crosses val="autoZero"/>
        <c:auto val="1"/>
        <c:lblAlgn val="ctr"/>
        <c:lblOffset val="100"/>
        <c:noMultiLvlLbl val="0"/>
      </c:catAx>
      <c:valAx>
        <c:axId val="105028224"/>
        <c:scaling>
          <c:orientation val="minMax"/>
          <c:min val="0"/>
        </c:scaling>
        <c:delete val="0"/>
        <c:axPos val="b"/>
        <c:numFmt formatCode="0" sourceLinked="1"/>
        <c:majorTickMark val="out"/>
        <c:minorTickMark val="none"/>
        <c:tickLblPos val="nextTo"/>
        <c:spPr>
          <a:ln w="3175">
            <a:solidFill>
              <a:srgbClr val="808080"/>
            </a:solidFill>
            <a:prstDash val="solid"/>
          </a:ln>
        </c:spPr>
        <c:crossAx val="105025536"/>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Performance Support: </a:t>
            </a:r>
            <a:r>
              <a:rPr lang="en-US" sz="1300" dirty="0" smtClean="0"/>
              <a:t>ID-</a:t>
            </a:r>
            <a:r>
              <a:rPr lang="en-US" sz="1300" dirty="0"/>
              <a:t>2001</a:t>
            </a:r>
          </a:p>
        </c:rich>
      </c:tx>
      <c:layout/>
      <c:overlay val="0"/>
      <c:spPr>
        <a:noFill/>
        <a:ln w="25400">
          <a:noFill/>
        </a:ln>
      </c:spPr>
    </c:title>
    <c:autoTitleDeleted val="0"/>
    <c:plotArea>
      <c:layout/>
      <c:barChart>
        <c:barDir val="bar"/>
        <c:grouping val="clustered"/>
        <c:varyColors val="0"/>
        <c:ser>
          <c:idx val="0"/>
          <c:order val="0"/>
          <c:tx>
            <c:v>Trial 1</c:v>
          </c:tx>
          <c:spPr>
            <a:solidFill>
              <a:srgbClr val="77933C"/>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5.0'!$C$39:$C$42</c:f>
              <c:strCache>
                <c:ptCount val="4"/>
                <c:pt idx="0">
                  <c:v>Feedback &amp; Coaching</c:v>
                </c:pt>
                <c:pt idx="1">
                  <c:v>Measurement &amp; Direction</c:v>
                </c:pt>
                <c:pt idx="2">
                  <c:v>Providing Resources*</c:v>
                </c:pt>
                <c:pt idx="3">
                  <c:v>Support for Change</c:v>
                </c:pt>
              </c:strCache>
            </c:strRef>
          </c:cat>
          <c:val>
            <c:numRef>
              <c:f>'4.0 and 5.0'!$F$39:$F$42</c:f>
              <c:numCache>
                <c:formatCode>General</c:formatCode>
                <c:ptCount val="4"/>
                <c:pt idx="0">
                  <c:v>8</c:v>
                </c:pt>
                <c:pt idx="1">
                  <c:v>8</c:v>
                </c:pt>
                <c:pt idx="2">
                  <c:v>10</c:v>
                </c:pt>
                <c:pt idx="3">
                  <c:v>10</c:v>
                </c:pt>
              </c:numCache>
            </c:numRef>
          </c:val>
        </c:ser>
        <c:dLbls>
          <c:showLegendKey val="0"/>
          <c:showVal val="1"/>
          <c:showCatName val="0"/>
          <c:showSerName val="0"/>
          <c:showPercent val="0"/>
          <c:showBubbleSize val="0"/>
        </c:dLbls>
        <c:gapWidth val="150"/>
        <c:axId val="105060224"/>
        <c:axId val="105067264"/>
      </c:barChart>
      <c:catAx>
        <c:axId val="105060224"/>
        <c:scaling>
          <c:orientation val="minMax"/>
        </c:scaling>
        <c:delete val="0"/>
        <c:axPos val="l"/>
        <c:numFmt formatCode="General" sourceLinked="1"/>
        <c:majorTickMark val="out"/>
        <c:minorTickMark val="none"/>
        <c:tickLblPos val="nextTo"/>
        <c:spPr>
          <a:ln w="3175">
            <a:solidFill>
              <a:srgbClr val="808080"/>
            </a:solidFill>
            <a:prstDash val="solid"/>
          </a:ln>
        </c:spPr>
        <c:crossAx val="105067264"/>
        <c:crosses val="autoZero"/>
        <c:auto val="1"/>
        <c:lblAlgn val="ctr"/>
        <c:lblOffset val="100"/>
        <c:noMultiLvlLbl val="0"/>
      </c:catAx>
      <c:valAx>
        <c:axId val="105067264"/>
        <c:scaling>
          <c:orientation val="minMax"/>
          <c:max val="15"/>
        </c:scaling>
        <c:delete val="0"/>
        <c:axPos val="b"/>
        <c:numFmt formatCode="General" sourceLinked="1"/>
        <c:majorTickMark val="out"/>
        <c:minorTickMark val="none"/>
        <c:tickLblPos val="nextTo"/>
        <c:spPr>
          <a:ln w="3175">
            <a:solidFill>
              <a:srgbClr val="808080"/>
            </a:solidFill>
            <a:prstDash val="solid"/>
          </a:ln>
        </c:spPr>
        <c:crossAx val="105060224"/>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46"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6"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46"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6"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07FF40-C938-4B78-AC81-BF1E5E0688D4}" type="datetimeFigureOut">
              <a:rPr lang="en-US" smtClean="0"/>
              <a:pPr/>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07FF40-C938-4B78-AC81-BF1E5E0688D4}" type="datetimeFigureOut">
              <a:rPr lang="en-US" smtClean="0"/>
              <a:pPr/>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07FF40-C938-4B78-AC81-BF1E5E0688D4}" type="datetimeFigureOut">
              <a:rPr lang="en-US" smtClean="0"/>
              <a:pPr/>
              <a:t>7/9/2013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1063"/>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46" indent="0">
              <a:buNone/>
              <a:defRPr sz="2800"/>
            </a:lvl2pPr>
            <a:lvl3pPr marL="914293" indent="0">
              <a:buNone/>
              <a:defRPr sz="2400"/>
            </a:lvl3pPr>
            <a:lvl4pPr marL="1371440" indent="0">
              <a:buNone/>
              <a:defRPr sz="2000"/>
            </a:lvl4pPr>
            <a:lvl5pPr marL="1828586" indent="0">
              <a:buNone/>
              <a:defRPr sz="2000"/>
            </a:lvl5pPr>
            <a:lvl6pPr marL="2285733" indent="0">
              <a:buNone/>
              <a:defRPr sz="2000"/>
            </a:lvl6pPr>
            <a:lvl7pPr marL="2742879" indent="0">
              <a:buNone/>
              <a:defRPr sz="2000"/>
            </a:lvl7pPr>
            <a:lvl8pPr marL="3200026" indent="0">
              <a:buNone/>
              <a:defRPr sz="2000"/>
            </a:lvl8pPr>
            <a:lvl9pPr marL="3657172"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29" tIns="45714" rIns="91429" bIns="4571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29" tIns="45714" rIns="91429"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29" tIns="45714" rIns="91429" bIns="45714" rtlCol="0" anchor="ctr"/>
          <a:lstStyle>
            <a:lvl1pPr algn="l">
              <a:defRPr sz="1200">
                <a:solidFill>
                  <a:schemeClr val="tx1">
                    <a:tint val="75000"/>
                  </a:schemeClr>
                </a:solidFill>
              </a:defRPr>
            </a:lvl1pPr>
          </a:lstStyle>
          <a:p>
            <a:fld id="{F107FF40-C938-4B78-AC81-BF1E5E0688D4}" type="datetimeFigureOut">
              <a:rPr lang="en-US" smtClean="0"/>
              <a:pPr/>
              <a:t>7/9/2013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29" tIns="45714" rIns="91429" bIns="45714"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29" tIns="45714" rIns="91429" bIns="45714" rtlCol="0" anchor="ctr"/>
          <a:lstStyle>
            <a:lvl1pPr algn="r">
              <a:defRPr sz="1200">
                <a:solidFill>
                  <a:schemeClr val="tx1">
                    <a:tint val="75000"/>
                  </a:schemeClr>
                </a:solidFill>
              </a:defRPr>
            </a:lvl1pPr>
          </a:lstStyle>
          <a:p>
            <a:fld id="{3FD5FDE8-AADD-4736-986C-B859EB3501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146" rtl="0" eaLnBrk="1" latinLnBrk="0" hangingPunct="1">
        <a:spcBef>
          <a:spcPct val="0"/>
        </a:spcBef>
        <a:buNone/>
        <a:defRPr sz="4400" kern="1200">
          <a:solidFill>
            <a:schemeClr val="tx1"/>
          </a:solidFill>
          <a:latin typeface="+mj-lt"/>
          <a:ea typeface="+mj-ea"/>
          <a:cs typeface="+mj-cs"/>
        </a:defRPr>
      </a:lvl1pPr>
    </p:titleStyle>
    <p:bodyStyle>
      <a:lvl1pPr marL="342860" indent="-342860" algn="l" defTabSz="457146" rtl="0" eaLnBrk="1" latinLnBrk="0" hangingPunct="1">
        <a:spcBef>
          <a:spcPct val="20000"/>
        </a:spcBef>
        <a:buFont typeface="Arial"/>
        <a:buChar char="•"/>
        <a:defRPr sz="3200"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ID-2001</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5494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70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308312"/>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Emotional support. This will help reduce work-family conflict at Company X, which will also reduce turnover, absenteeism, and employee health problems.  In the future, you may want to consider whether employees would benefit from more Creative Management.</a:t>
            </a:r>
            <a:endParaRPr lang="en-US" sz="1600" dirty="0">
              <a:latin typeface="Cambria"/>
              <a:cs typeface="Cambria"/>
            </a:endParaRPr>
          </a:p>
        </p:txBody>
      </p:sp>
      <p:graphicFrame>
        <p:nvGraphicFramePr>
          <p:cNvPr id="16" name="Chart 15"/>
          <p:cNvGraphicFramePr>
            <a:graphicFrameLocks/>
          </p:cNvGraphicFramePr>
          <p:nvPr/>
        </p:nvGraphicFramePr>
        <p:xfrm>
          <a:off x="4661157" y="1471678"/>
          <a:ext cx="4011789" cy="24228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Chart 16"/>
          <p:cNvGraphicFramePr>
            <a:graphicFrameLocks/>
          </p:cNvGraphicFramePr>
          <p:nvPr/>
        </p:nvGraphicFramePr>
        <p:xfrm>
          <a:off x="350010" y="3738145"/>
          <a:ext cx="4024489" cy="2422877"/>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p:cNvSpPr txBox="1"/>
          <p:nvPr/>
        </p:nvSpPr>
        <p:spPr>
          <a:xfrm>
            <a:off x="7021946" y="10392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1" name="TextBox 10"/>
          <p:cNvSpPr txBox="1"/>
          <p:nvPr/>
        </p:nvSpPr>
        <p:spPr>
          <a:xfrm>
            <a:off x="367146" y="1039265"/>
            <a:ext cx="57542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ID, graphs, data, and text for each supervisor.</a:t>
            </a:r>
            <a:endParaRPr lang="en-US" b="1" dirty="0">
              <a:solidFill>
                <a:srgbClr val="FF0000"/>
              </a:solidFill>
            </a:endParaRPr>
          </a:p>
        </p:txBody>
      </p:sp>
      <p:sp>
        <p:nvSpPr>
          <p:cNvPr id="12" name="TextBox 11"/>
          <p:cNvSpPr txBox="1"/>
          <p:nvPr/>
        </p:nvSpPr>
        <p:spPr>
          <a:xfrm>
            <a:off x="350010" y="3449023"/>
            <a:ext cx="380289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Excel file.</a:t>
            </a:r>
            <a:endParaRPr lang="en-US" b="1" dirty="0">
              <a:solidFill>
                <a:srgbClr val="FF0000"/>
              </a:solidFill>
            </a:endParaRPr>
          </a:p>
        </p:txBody>
      </p:sp>
      <p:sp>
        <p:nvSpPr>
          <p:cNvPr id="18" name="TextBox 17"/>
          <p:cNvSpPr txBox="1"/>
          <p:nvPr/>
        </p:nvSpPr>
        <p:spPr>
          <a:xfrm>
            <a:off x="190500" y="63881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point out opportunities for </a:t>
            </a:r>
            <a:r>
              <a:rPr lang="en-US" sz="1500" b="1" dirty="0" smtClean="0">
                <a:solidFill>
                  <a:srgbClr val="FF0000"/>
                </a:solidFill>
              </a:rPr>
              <a:t>improvement.</a:t>
            </a:r>
            <a:endParaRPr lang="en-US" sz="1500" b="1"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pic>
        <p:nvPicPr>
          <p:cNvPr id="15" name="Picture 14" descr="rowe_art_element_G3"/>
          <p:cNvPicPr/>
          <p:nvPr/>
        </p:nvPicPr>
        <p:blipFill>
          <a:blip r:embed="rId3"/>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similar effort in providing and tracking Performance Support and Family &amp; Personal Support during Trial 1.  We encourage you to maintain this balance,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4"/>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ID-2001</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balanced levels of support. This will help increase employee job satisfaction at Company X.  In the future, we encourage you to maintain this balance.</a:t>
            </a:r>
            <a:endParaRPr lang="en-US" sz="1600" dirty="0">
              <a:latin typeface="Cambria"/>
              <a:cs typeface="Cambria"/>
            </a:endParaRPr>
          </a:p>
        </p:txBody>
      </p:sp>
      <p:graphicFrame>
        <p:nvGraphicFramePr>
          <p:cNvPr id="16" name="Chart 15"/>
          <p:cNvGraphicFramePr>
            <a:graphicFrameLocks/>
          </p:cNvGraphicFramePr>
          <p:nvPr/>
        </p:nvGraphicFramePr>
        <p:xfrm>
          <a:off x="4753499" y="1397001"/>
          <a:ext cx="4024489" cy="242287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Chart 16"/>
          <p:cNvGraphicFramePr>
            <a:graphicFrameLocks/>
          </p:cNvGraphicFramePr>
          <p:nvPr/>
        </p:nvGraphicFramePr>
        <p:xfrm>
          <a:off x="355600" y="3619941"/>
          <a:ext cx="4024489" cy="2422878"/>
        </p:xfrm>
        <a:graphic>
          <a:graphicData uri="http://schemas.openxmlformats.org/drawingml/2006/chart">
            <c:chart xmlns:c="http://schemas.openxmlformats.org/drawingml/2006/chart" xmlns:r="http://schemas.openxmlformats.org/officeDocument/2006/relationships" r:id="rId6"/>
          </a:graphicData>
        </a:graphic>
      </p:graphicFrame>
      <p:sp>
        <p:nvSpPr>
          <p:cNvPr id="14" name="TextBox 13"/>
          <p:cNvSpPr txBox="1"/>
          <p:nvPr/>
        </p:nvSpPr>
        <p:spPr>
          <a:xfrm>
            <a:off x="7021946" y="10392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9" name="TextBox 18"/>
          <p:cNvSpPr txBox="1"/>
          <p:nvPr/>
        </p:nvSpPr>
        <p:spPr>
          <a:xfrm>
            <a:off x="367146" y="1039265"/>
            <a:ext cx="57542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ID, graphs, data, and text for each supervisor.</a:t>
            </a:r>
            <a:endParaRPr lang="en-US" b="1" dirty="0">
              <a:solidFill>
                <a:srgbClr val="FF0000"/>
              </a:solidFill>
            </a:endParaRPr>
          </a:p>
        </p:txBody>
      </p:sp>
      <p:sp>
        <p:nvSpPr>
          <p:cNvPr id="20" name="TextBox 19"/>
          <p:cNvSpPr txBox="1"/>
          <p:nvPr/>
        </p:nvSpPr>
        <p:spPr>
          <a:xfrm>
            <a:off x="350010" y="3258523"/>
            <a:ext cx="380289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Excel file.</a:t>
            </a:r>
            <a:endParaRPr lang="en-US" b="1" dirty="0">
              <a:solidFill>
                <a:srgbClr val="FF0000"/>
              </a:solidFill>
            </a:endParaRPr>
          </a:p>
        </p:txBody>
      </p:sp>
      <p:sp>
        <p:nvSpPr>
          <p:cNvPr id="2" name="TextBox 1"/>
          <p:cNvSpPr txBox="1"/>
          <p:nvPr/>
        </p:nvSpPr>
        <p:spPr>
          <a:xfrm>
            <a:off x="190500" y="60706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point out opportunities for </a:t>
            </a:r>
            <a:r>
              <a:rPr lang="en-US" sz="1500" b="1" dirty="0" smtClean="0">
                <a:solidFill>
                  <a:srgbClr val="FF0000"/>
                </a:solidFill>
              </a:rPr>
              <a:t>improvement.</a:t>
            </a:r>
            <a:endParaRPr lang="en-US" sz="1500" b="1"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9" name="Picture 8"/>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9" name="Picture 8"/>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9" name="Picture 8"/>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722332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9" name="Picture 8"/>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844289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887718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398032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3696</TotalTime>
  <Words>3831</Words>
  <Application>Microsoft Office PowerPoint</Application>
  <PresentationFormat>Letter Paper (8.5x11 in)</PresentationFormat>
  <Paragraphs>188</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OHSU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Brad Wipfli</dc:creator>
  <cp:lastModifiedBy>Jen Coury</cp:lastModifiedBy>
  <cp:revision>91</cp:revision>
  <cp:lastPrinted>2010-02-18T23:17:17Z</cp:lastPrinted>
  <dcterms:created xsi:type="dcterms:W3CDTF">2011-06-09T17:54:54Z</dcterms:created>
  <dcterms:modified xsi:type="dcterms:W3CDTF">2013-07-09T17:16:27Z</dcterms:modified>
</cp:coreProperties>
</file>